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1207008"/>
            <a:ext cx="7033429" cy="768096"/>
          </a:xfrm>
        </p:spPr>
        <p:txBody>
          <a:bodyPr/>
          <a:lstStyle/>
          <a:p>
            <a:pPr algn="ctr"/>
            <a:r>
              <a:rPr lang="ar-IQ" dirty="0"/>
              <a:t>المحاضرةالثانية</a:t>
            </a:r>
            <a:endParaRPr lang="en-US" dirty="0"/>
          </a:p>
        </p:txBody>
      </p:sp>
      <p:sp>
        <p:nvSpPr>
          <p:cNvPr id="3" name="Subtitle 2"/>
          <p:cNvSpPr>
            <a:spLocks noGrp="1"/>
          </p:cNvSpPr>
          <p:nvPr>
            <p:ph type="subTitle" idx="1"/>
          </p:nvPr>
        </p:nvSpPr>
        <p:spPr>
          <a:xfrm>
            <a:off x="442637" y="2167128"/>
            <a:ext cx="9570043" cy="3721608"/>
          </a:xfrm>
        </p:spPr>
        <p:style>
          <a:lnRef idx="2">
            <a:schemeClr val="dk1"/>
          </a:lnRef>
          <a:fillRef idx="1">
            <a:schemeClr val="lt1"/>
          </a:fillRef>
          <a:effectRef idx="0">
            <a:schemeClr val="dk1"/>
          </a:effectRef>
          <a:fontRef idx="minor">
            <a:schemeClr val="dk1"/>
          </a:fontRef>
        </p:style>
        <p:txBody>
          <a:bodyPr>
            <a:normAutofit/>
          </a:bodyPr>
          <a:lstStyle/>
          <a:p>
            <a:pPr algn="ctr"/>
            <a:r>
              <a:rPr lang="ar-IQ" sz="4400" b="1" dirty="0">
                <a:solidFill>
                  <a:schemeClr val="accent2">
                    <a:lumMod val="50000"/>
                  </a:schemeClr>
                </a:solidFill>
              </a:rPr>
              <a:t>مصادر الطاقة ومبادئ الإشعاع </a:t>
            </a:r>
            <a:r>
              <a:rPr lang="en-US" sz="4400" b="1" dirty="0">
                <a:solidFill>
                  <a:schemeClr val="accent2">
                    <a:lumMod val="50000"/>
                  </a:schemeClr>
                </a:solidFill>
              </a:rPr>
              <a:t> </a:t>
            </a:r>
            <a:endParaRPr lang="ar-IQ" sz="4400" b="1" dirty="0">
              <a:solidFill>
                <a:schemeClr val="accent2">
                  <a:lumMod val="50000"/>
                </a:schemeClr>
              </a:solidFill>
            </a:endParaRPr>
          </a:p>
          <a:p>
            <a:pPr algn="ctr"/>
            <a:r>
              <a:rPr lang="en-US" sz="4400" dirty="0">
                <a:solidFill>
                  <a:schemeClr val="accent2">
                    <a:lumMod val="50000"/>
                  </a:schemeClr>
                </a:solidFill>
              </a:rPr>
              <a:t>  Energy sources and radiation </a:t>
            </a:r>
            <a:r>
              <a:rPr lang="en-US" sz="4000" dirty="0">
                <a:solidFill>
                  <a:schemeClr val="accent2">
                    <a:lumMod val="50000"/>
                  </a:schemeClr>
                </a:solidFill>
              </a:rPr>
              <a:t>principles</a:t>
            </a:r>
          </a:p>
        </p:txBody>
      </p:sp>
    </p:spTree>
    <p:extLst>
      <p:ext uri="{BB962C8B-B14F-4D97-AF65-F5344CB8AC3E}">
        <p14:creationId xmlns:p14="http://schemas.microsoft.com/office/powerpoint/2010/main" val="385447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35168"/>
          </a:xfrm>
        </p:spPr>
        <p:txBody>
          <a:bodyPr/>
          <a:lstStyle/>
          <a:p>
            <a:pPr algn="r" rtl="1"/>
            <a:r>
              <a:rPr lang="ar-IQ" dirty="0">
                <a:solidFill>
                  <a:schemeClr val="accent2">
                    <a:lumMod val="75000"/>
                  </a:schemeClr>
                </a:solidFill>
              </a:rPr>
              <a:t>1- الطيف المرئي </a:t>
            </a:r>
            <a:r>
              <a:rPr lang="en-US" dirty="0">
                <a:solidFill>
                  <a:schemeClr val="accent2">
                    <a:lumMod val="75000"/>
                  </a:schemeClr>
                </a:solidFill>
              </a:rPr>
              <a:t>visible region</a:t>
            </a:r>
            <a:r>
              <a:rPr lang="ar-IQ" dirty="0">
                <a:solidFill>
                  <a:schemeClr val="accent2">
                    <a:lumMod val="75000"/>
                  </a:schemeClr>
                </a:solidFill>
              </a:rPr>
              <a:t>:</a:t>
            </a:r>
            <a:br>
              <a:rPr lang="en-US" dirty="0"/>
            </a:br>
            <a:r>
              <a:rPr lang="ar-IQ" sz="2400" dirty="0">
                <a:solidFill>
                  <a:schemeClr val="tx2">
                    <a:lumMod val="75000"/>
                  </a:schemeClr>
                </a:solidFill>
              </a:rPr>
              <a:t>هي تلك المنطقة من الطيف التي يمكن تمييز اشعاعاتها بالعين المجردة او بآلات التصوير العادية. يقسم هذا النطاق الى عدة اقسام لونية توازي الالوان التي يمكن للعين البشرية تمييزها وهي :</a:t>
            </a:r>
            <a:br>
              <a:rPr lang="ar-IQ" sz="2400" dirty="0">
                <a:solidFill>
                  <a:schemeClr val="tx2">
                    <a:lumMod val="75000"/>
                  </a:schemeClr>
                </a:solidFill>
              </a:rPr>
            </a:br>
            <a:r>
              <a:rPr lang="ar-IQ" sz="2400" dirty="0">
                <a:solidFill>
                  <a:srgbClr val="7030A0"/>
                </a:solidFill>
              </a:rPr>
              <a:t>1- اللون البنفسجي</a:t>
            </a:r>
            <a:br>
              <a:rPr lang="ar-IQ" sz="2400" dirty="0">
                <a:solidFill>
                  <a:schemeClr val="tx2">
                    <a:lumMod val="75000"/>
                  </a:schemeClr>
                </a:solidFill>
              </a:rPr>
            </a:br>
            <a:r>
              <a:rPr lang="ar-IQ" sz="2400" dirty="0">
                <a:solidFill>
                  <a:srgbClr val="0070C0"/>
                </a:solidFill>
              </a:rPr>
              <a:t>2-الون الأزرق</a:t>
            </a:r>
            <a:br>
              <a:rPr lang="ar-IQ" sz="2400" dirty="0">
                <a:solidFill>
                  <a:schemeClr val="tx2">
                    <a:lumMod val="75000"/>
                  </a:schemeClr>
                </a:solidFill>
              </a:rPr>
            </a:br>
            <a:r>
              <a:rPr lang="ar-IQ" sz="2400" dirty="0">
                <a:solidFill>
                  <a:srgbClr val="92D050"/>
                </a:solidFill>
              </a:rPr>
              <a:t>3- اللون الأخضر </a:t>
            </a:r>
            <a:br>
              <a:rPr lang="ar-IQ" sz="2400" dirty="0">
                <a:solidFill>
                  <a:schemeClr val="tx2">
                    <a:lumMod val="75000"/>
                  </a:schemeClr>
                </a:solidFill>
              </a:rPr>
            </a:br>
            <a:r>
              <a:rPr lang="ar-IQ" sz="2400" dirty="0">
                <a:solidFill>
                  <a:schemeClr val="accent3"/>
                </a:solidFill>
              </a:rPr>
              <a:t>4-اللون الأصفر</a:t>
            </a:r>
            <a:br>
              <a:rPr lang="ar-IQ" sz="2400" dirty="0">
                <a:solidFill>
                  <a:schemeClr val="tx2">
                    <a:lumMod val="75000"/>
                  </a:schemeClr>
                </a:solidFill>
              </a:rPr>
            </a:br>
            <a:r>
              <a:rPr lang="ar-IQ" sz="2400" dirty="0">
                <a:solidFill>
                  <a:schemeClr val="accent4">
                    <a:lumMod val="60000"/>
                    <a:lumOff val="40000"/>
                  </a:schemeClr>
                </a:solidFill>
              </a:rPr>
              <a:t>5-اللون البرتقالي</a:t>
            </a:r>
            <a:br>
              <a:rPr lang="ar-IQ" sz="2400" dirty="0">
                <a:solidFill>
                  <a:schemeClr val="tx2">
                    <a:lumMod val="75000"/>
                  </a:schemeClr>
                </a:solidFill>
              </a:rPr>
            </a:br>
            <a:r>
              <a:rPr lang="ar-IQ" sz="2400" dirty="0">
                <a:solidFill>
                  <a:srgbClr val="FF0000"/>
                </a:solidFill>
              </a:rPr>
              <a:t>6-اللون الأحمر</a:t>
            </a:r>
            <a:br>
              <a:rPr lang="ar-IQ" sz="2400" dirty="0">
                <a:solidFill>
                  <a:srgbClr val="FF0000"/>
                </a:solidFill>
              </a:rPr>
            </a:br>
            <a:r>
              <a:rPr lang="ar-IQ" sz="2400" dirty="0">
                <a:solidFill>
                  <a:schemeClr val="bg2">
                    <a:lumMod val="25000"/>
                  </a:schemeClr>
                </a:solidFill>
              </a:rPr>
              <a:t>ولقد وجد بان الألوان (الأزرق والاخضر والاحمر ) هي الألوان الأساسية ,اما بقية الألوان فهي تراكيب مختلفة النسب من هذه الثلاثة الأساسية.</a:t>
            </a:r>
            <a:endParaRPr lang="en-US" sz="2400" dirty="0">
              <a:solidFill>
                <a:srgbClr val="FF0000"/>
              </a:solidFill>
            </a:endParaRPr>
          </a:p>
        </p:txBody>
      </p:sp>
    </p:spTree>
    <p:extLst>
      <p:ext uri="{BB962C8B-B14F-4D97-AF65-F5344CB8AC3E}">
        <p14:creationId xmlns:p14="http://schemas.microsoft.com/office/powerpoint/2010/main" val="114489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08320"/>
          </a:xfrm>
        </p:spPr>
        <p:txBody>
          <a:bodyPr>
            <a:normAutofit fontScale="90000"/>
          </a:bodyPr>
          <a:lstStyle/>
          <a:p>
            <a:pPr algn="r" rtl="1"/>
            <a:r>
              <a:rPr lang="ar-IQ" dirty="0">
                <a:solidFill>
                  <a:schemeClr val="accent2">
                    <a:lumMod val="75000"/>
                  </a:schemeClr>
                </a:solidFill>
              </a:rPr>
              <a:t>2- طيف الاشعة التحت الحمراء </a:t>
            </a:r>
            <a:r>
              <a:rPr lang="en-US" dirty="0">
                <a:solidFill>
                  <a:schemeClr val="accent2">
                    <a:lumMod val="75000"/>
                  </a:schemeClr>
                </a:solidFill>
              </a:rPr>
              <a:t>infrared region</a:t>
            </a:r>
            <a:r>
              <a:rPr lang="ar-IQ" dirty="0">
                <a:solidFill>
                  <a:schemeClr val="accent2">
                    <a:lumMod val="75000"/>
                  </a:schemeClr>
                </a:solidFill>
              </a:rPr>
              <a:t>:</a:t>
            </a:r>
            <a:br>
              <a:rPr lang="ar-IQ" dirty="0">
                <a:solidFill>
                  <a:schemeClr val="accent2">
                    <a:lumMod val="75000"/>
                  </a:schemeClr>
                </a:solidFill>
              </a:rPr>
            </a:br>
            <a:br>
              <a:rPr lang="ar-IQ" dirty="0">
                <a:solidFill>
                  <a:schemeClr val="accent2">
                    <a:lumMod val="75000"/>
                  </a:schemeClr>
                </a:solidFill>
              </a:rPr>
            </a:br>
            <a:r>
              <a:rPr lang="ar-IQ" sz="3100" dirty="0">
                <a:solidFill>
                  <a:schemeClr val="bg2">
                    <a:lumMod val="25000"/>
                  </a:schemeClr>
                </a:solidFill>
              </a:rPr>
              <a:t>يشغل طيف الاشعة التحت الحمراء المنطقة الواقعة مابين الطول الموجي 0.7 وحتى </a:t>
            </a:r>
            <a:r>
              <a:rPr lang="el-GR" sz="3100" dirty="0">
                <a:solidFill>
                  <a:schemeClr val="bg2">
                    <a:lumMod val="25000"/>
                  </a:schemeClr>
                </a:solidFill>
              </a:rPr>
              <a:t>μ</a:t>
            </a:r>
            <a:r>
              <a:rPr lang="en-US" sz="3100" dirty="0">
                <a:solidFill>
                  <a:schemeClr val="bg2">
                    <a:lumMod val="25000"/>
                  </a:schemeClr>
                </a:solidFill>
              </a:rPr>
              <a:t>m</a:t>
            </a:r>
            <a:r>
              <a:rPr lang="ar-IQ" sz="3100" dirty="0">
                <a:solidFill>
                  <a:schemeClr val="bg2">
                    <a:lumMod val="25000"/>
                  </a:schemeClr>
                </a:solidFill>
              </a:rPr>
              <a:t>100.</a:t>
            </a:r>
            <a:br>
              <a:rPr lang="ar-IQ" sz="3100" dirty="0">
                <a:solidFill>
                  <a:schemeClr val="bg2">
                    <a:lumMod val="25000"/>
                  </a:schemeClr>
                </a:solidFill>
              </a:rPr>
            </a:br>
            <a:r>
              <a:rPr lang="ar-IQ" sz="3100" dirty="0">
                <a:solidFill>
                  <a:schemeClr val="bg2">
                    <a:lumMod val="25000"/>
                  </a:schemeClr>
                </a:solidFill>
              </a:rPr>
              <a:t>تقسم هذه المنطقة الى فرعين:</a:t>
            </a:r>
            <a:br>
              <a:rPr lang="ar-IQ" sz="3100" dirty="0">
                <a:solidFill>
                  <a:schemeClr val="bg2">
                    <a:lumMod val="25000"/>
                  </a:schemeClr>
                </a:solidFill>
              </a:rPr>
            </a:br>
            <a:r>
              <a:rPr lang="ar-IQ" sz="3100" dirty="0">
                <a:solidFill>
                  <a:schemeClr val="bg2">
                    <a:lumMod val="25000"/>
                  </a:schemeClr>
                </a:solidFill>
              </a:rPr>
              <a:t>أ- التحت الحمراء المنعكسة </a:t>
            </a:r>
            <a:r>
              <a:rPr lang="en-US" sz="3100" dirty="0" err="1">
                <a:solidFill>
                  <a:schemeClr val="bg2">
                    <a:lumMod val="25000"/>
                  </a:schemeClr>
                </a:solidFill>
              </a:rPr>
              <a:t>Reflacted</a:t>
            </a:r>
            <a:r>
              <a:rPr lang="en-US" sz="3100" dirty="0">
                <a:solidFill>
                  <a:schemeClr val="bg2">
                    <a:lumMod val="25000"/>
                  </a:schemeClr>
                </a:solidFill>
              </a:rPr>
              <a:t> infrared </a:t>
            </a:r>
            <a:r>
              <a:rPr lang="ar-IQ" sz="3100" dirty="0">
                <a:solidFill>
                  <a:schemeClr val="bg2">
                    <a:lumMod val="25000"/>
                  </a:schemeClr>
                </a:solidFill>
              </a:rPr>
              <a:t> وهي مابين 0.7 وحتى µ</a:t>
            </a:r>
            <a:r>
              <a:rPr lang="en-US" sz="3100" dirty="0">
                <a:solidFill>
                  <a:schemeClr val="bg2">
                    <a:lumMod val="25000"/>
                  </a:schemeClr>
                </a:solidFill>
              </a:rPr>
              <a:t>m</a:t>
            </a:r>
            <a:r>
              <a:rPr lang="ar-IQ" sz="3100" dirty="0">
                <a:solidFill>
                  <a:schemeClr val="bg2">
                    <a:lumMod val="25000"/>
                  </a:schemeClr>
                </a:solidFill>
              </a:rPr>
              <a:t>3. وتمثل الاشعاعات المنعكسة من سطح الأرض وصادرة عن مصدر الطاقة.</a:t>
            </a:r>
            <a:br>
              <a:rPr lang="ar-IQ" sz="3100" dirty="0">
                <a:solidFill>
                  <a:schemeClr val="bg2">
                    <a:lumMod val="25000"/>
                  </a:schemeClr>
                </a:solidFill>
              </a:rPr>
            </a:br>
            <a:br>
              <a:rPr lang="ar-IQ" sz="3100" dirty="0">
                <a:solidFill>
                  <a:schemeClr val="bg2">
                    <a:lumMod val="25000"/>
                  </a:schemeClr>
                </a:solidFill>
              </a:rPr>
            </a:br>
            <a:r>
              <a:rPr lang="ar-IQ" sz="3100" dirty="0">
                <a:solidFill>
                  <a:schemeClr val="bg2">
                    <a:lumMod val="25000"/>
                  </a:schemeClr>
                </a:solidFill>
              </a:rPr>
              <a:t>ب- التحت الحمراء الحرارية</a:t>
            </a:r>
            <a:r>
              <a:rPr lang="en-US" sz="3100" dirty="0">
                <a:solidFill>
                  <a:schemeClr val="bg2">
                    <a:lumMod val="25000"/>
                  </a:schemeClr>
                </a:solidFill>
              </a:rPr>
              <a:t>Thermal infrared</a:t>
            </a:r>
            <a:r>
              <a:rPr lang="ar-IQ" sz="3100" dirty="0">
                <a:solidFill>
                  <a:schemeClr val="bg2">
                    <a:lumMod val="25000"/>
                  </a:schemeClr>
                </a:solidFill>
              </a:rPr>
              <a:t>وتتراوح اطوالها مابين 3 الى µ</a:t>
            </a:r>
            <a:r>
              <a:rPr lang="en-US" sz="3100" dirty="0">
                <a:solidFill>
                  <a:schemeClr val="bg2">
                    <a:lumMod val="25000"/>
                  </a:schemeClr>
                </a:solidFill>
              </a:rPr>
              <a:t>m</a:t>
            </a:r>
            <a:r>
              <a:rPr lang="ar-IQ" sz="3100" dirty="0">
                <a:solidFill>
                  <a:schemeClr val="bg2">
                    <a:lumMod val="25000"/>
                  </a:schemeClr>
                </a:solidFill>
              </a:rPr>
              <a:t>100. وهي الاشعاعات الصادرة عن أي مادة تزيد درجة حرارتها عن الصفر المطلق.</a:t>
            </a:r>
            <a:br>
              <a:rPr lang="ar-IQ" sz="2800" dirty="0">
                <a:solidFill>
                  <a:srgbClr val="002060"/>
                </a:solidFill>
              </a:rPr>
            </a:br>
            <a:br>
              <a:rPr lang="ar-IQ" dirty="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370488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89448"/>
          </a:xfrm>
        </p:spPr>
        <p:txBody>
          <a:bodyPr>
            <a:normAutofit fontScale="90000"/>
          </a:bodyPr>
          <a:lstStyle/>
          <a:p>
            <a:pPr algn="r" rtl="1"/>
            <a:r>
              <a:rPr lang="ar-IQ" dirty="0">
                <a:solidFill>
                  <a:schemeClr val="accent2">
                    <a:lumMod val="75000"/>
                  </a:schemeClr>
                </a:solidFill>
              </a:rPr>
              <a:t>3- طيف اشعة المايكرويف </a:t>
            </a:r>
            <a:r>
              <a:rPr lang="en-US" dirty="0">
                <a:solidFill>
                  <a:schemeClr val="accent2">
                    <a:lumMod val="75000"/>
                  </a:schemeClr>
                </a:solidFill>
              </a:rPr>
              <a:t>Microwave region</a:t>
            </a:r>
            <a:r>
              <a:rPr lang="ar-IQ" dirty="0">
                <a:solidFill>
                  <a:schemeClr val="accent2">
                    <a:lumMod val="75000"/>
                  </a:schemeClr>
                </a:solidFill>
              </a:rPr>
              <a:t>:</a:t>
            </a:r>
            <a:br>
              <a:rPr lang="ar-IQ" dirty="0">
                <a:solidFill>
                  <a:schemeClr val="accent2">
                    <a:lumMod val="75000"/>
                  </a:schemeClr>
                </a:solidFill>
              </a:rPr>
            </a:br>
            <a:r>
              <a:rPr lang="ar-IQ" sz="2800" dirty="0">
                <a:solidFill>
                  <a:schemeClr val="tx2">
                    <a:lumMod val="75000"/>
                  </a:schemeClr>
                </a:solidFill>
              </a:rPr>
              <a:t>تشغل منطقة موجات المايكرويف مابين 1</a:t>
            </a:r>
            <a:r>
              <a:rPr lang="en-US" sz="2800" dirty="0">
                <a:solidFill>
                  <a:schemeClr val="tx2">
                    <a:lumMod val="75000"/>
                  </a:schemeClr>
                </a:solidFill>
              </a:rPr>
              <a:t>mm </a:t>
            </a:r>
            <a:r>
              <a:rPr lang="ar-IQ" sz="2800" dirty="0">
                <a:solidFill>
                  <a:schemeClr val="tx2">
                    <a:lumMod val="75000"/>
                  </a:schemeClr>
                </a:solidFill>
              </a:rPr>
              <a:t> وحتى 1</a:t>
            </a:r>
            <a:r>
              <a:rPr lang="en-US" sz="2800" dirty="0">
                <a:solidFill>
                  <a:schemeClr val="tx2">
                    <a:lumMod val="75000"/>
                  </a:schemeClr>
                </a:solidFill>
              </a:rPr>
              <a:t>m</a:t>
            </a:r>
            <a:r>
              <a:rPr lang="ar-IQ" sz="2800" dirty="0">
                <a:solidFill>
                  <a:schemeClr val="tx2">
                    <a:lumMod val="75000"/>
                  </a:schemeClr>
                </a:solidFill>
              </a:rPr>
              <a:t>.</a:t>
            </a:r>
            <a:br>
              <a:rPr lang="ar-IQ" sz="2800" dirty="0">
                <a:solidFill>
                  <a:schemeClr val="tx2">
                    <a:lumMod val="75000"/>
                  </a:schemeClr>
                </a:solidFill>
              </a:rPr>
            </a:br>
            <a:r>
              <a:rPr lang="ar-IQ" sz="2800" dirty="0">
                <a:solidFill>
                  <a:schemeClr val="tx2">
                    <a:lumMod val="75000"/>
                  </a:schemeClr>
                </a:solidFill>
              </a:rPr>
              <a:t>وتمثل موجات المايكرويف القصيرة موجات تحت الحمراء الحرارية.اما الطويلة فتمثل موجات الراديو. </a:t>
            </a:r>
            <a:br>
              <a:rPr lang="ar-IQ" sz="2800" dirty="0">
                <a:solidFill>
                  <a:schemeClr val="tx2">
                    <a:lumMod val="75000"/>
                  </a:schemeClr>
                </a:solidFill>
              </a:rPr>
            </a:br>
            <a:r>
              <a:rPr lang="ar-IQ" sz="2800" dirty="0">
                <a:solidFill>
                  <a:schemeClr val="tx2">
                    <a:lumMod val="75000"/>
                  </a:schemeClr>
                </a:solidFill>
              </a:rPr>
              <a:t>يعتبر استخدام اشعة المايكرويف في تطبيقات الإستشعار عن بعد من النوع الفعال والتي لها أهمية خاصة في البلدان الشمالية مثل كندا,حيث تكثر السحب ويصبح من الصعب الاعتماد على الطيف المرئي والاشعة التحت الحمراء .</a:t>
            </a:r>
            <a:br>
              <a:rPr lang="ar-IQ" sz="2800" dirty="0">
                <a:solidFill>
                  <a:schemeClr val="tx2">
                    <a:lumMod val="75000"/>
                  </a:schemeClr>
                </a:solidFill>
              </a:rPr>
            </a:br>
            <a:r>
              <a:rPr lang="ar-IQ" sz="2800" dirty="0">
                <a:solidFill>
                  <a:schemeClr val="tx2">
                    <a:lumMod val="75000"/>
                  </a:schemeClr>
                </a:solidFill>
              </a:rPr>
              <a:t>تختلف اشعة المايكرويف عن الطيف المرئي والاشعة التحت الحمراء من حيث ان مردودها لايعتمد على التركيب الفيزيائي والكيميائي لمادة سطح الأرض بقدر مايعتمد على شكلها.</a:t>
            </a:r>
            <a:br>
              <a:rPr lang="ar-IQ" sz="2800" dirty="0">
                <a:solidFill>
                  <a:schemeClr val="tx2">
                    <a:lumMod val="75000"/>
                  </a:schemeClr>
                </a:solidFill>
              </a:rPr>
            </a:br>
            <a:br>
              <a:rPr lang="ar-IQ" sz="2800" dirty="0">
                <a:solidFill>
                  <a:schemeClr val="tx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323253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182880"/>
            <a:ext cx="8460186" cy="6519578"/>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309" y="403287"/>
            <a:ext cx="5326702" cy="6000907"/>
          </a:xfrm>
          <a:prstGeom prst="rect">
            <a:avLst/>
          </a:prstGeom>
          <a:ln w="38100" cap="sq">
            <a:solidFill>
              <a:srgbClr val="000000"/>
            </a:solidFill>
            <a:prstDash val="solid"/>
            <a:miter lim="800000"/>
          </a:ln>
          <a:effectLst>
            <a:outerShdw blurRad="50800" dist="38100" dir="2700000" algn="tl" rotWithShape="0">
              <a:srgbClr val="000000">
                <a:alpha val="75000"/>
              </a:srgbClr>
            </a:outerShdw>
          </a:effectLst>
        </p:spPr>
      </p:pic>
      <p:sp>
        <p:nvSpPr>
          <p:cNvPr id="4" name="Rectangle 3"/>
          <p:cNvSpPr/>
          <p:nvPr/>
        </p:nvSpPr>
        <p:spPr>
          <a:xfrm>
            <a:off x="1008668" y="856348"/>
            <a:ext cx="2818614" cy="2031325"/>
          </a:xfrm>
          <a:prstGeom prst="rect">
            <a:avLst/>
          </a:prstGeom>
        </p:spPr>
        <p:txBody>
          <a:bodyPr wrap="square">
            <a:spAutoFit/>
          </a:bodyPr>
          <a:lstStyle/>
          <a:p>
            <a:pPr algn="r"/>
            <a:r>
              <a:rPr lang="ar-IQ" b="1" dirty="0"/>
              <a:t>جدول 2-1 </a:t>
            </a:r>
          </a:p>
          <a:p>
            <a:pPr algn="r"/>
            <a:r>
              <a:rPr lang="ar-IQ" b="1" dirty="0"/>
              <a:t>مجالات الطيف الكهرومغناطيسي المستخدمة في تقنيات التحسس النائي حسب تصنيف</a:t>
            </a:r>
            <a:r>
              <a:rPr lang="en-US" b="1" dirty="0"/>
              <a:t>Sabin 1987</a:t>
            </a:r>
          </a:p>
          <a:p>
            <a:pPr algn="r"/>
            <a:endParaRPr lang="en-US" b="1" dirty="0"/>
          </a:p>
        </p:txBody>
      </p:sp>
    </p:spTree>
    <p:extLst>
      <p:ext uri="{BB962C8B-B14F-4D97-AF65-F5344CB8AC3E}">
        <p14:creationId xmlns:p14="http://schemas.microsoft.com/office/powerpoint/2010/main" val="73710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0352"/>
            <a:ext cx="8596668" cy="5934456"/>
          </a:xfrm>
        </p:spPr>
        <p:txBody>
          <a:bodyPr>
            <a:noAutofit/>
          </a:bodyPr>
          <a:lstStyle/>
          <a:p>
            <a:pPr algn="r" rtl="1"/>
            <a:r>
              <a:rPr lang="ar-IQ" sz="3200" dirty="0">
                <a:solidFill>
                  <a:schemeClr val="accent2">
                    <a:lumMod val="75000"/>
                  </a:schemeClr>
                </a:solidFill>
              </a:rPr>
              <a:t>مصادر الطيف الكهرمغناطيسي</a:t>
            </a:r>
            <a:r>
              <a:rPr lang="en-US" sz="3200" dirty="0" err="1">
                <a:solidFill>
                  <a:schemeClr val="accent2">
                    <a:lumMod val="75000"/>
                  </a:schemeClr>
                </a:solidFill>
              </a:rPr>
              <a:t>electrmagnetic</a:t>
            </a:r>
            <a:r>
              <a:rPr lang="en-US" sz="3200" dirty="0">
                <a:solidFill>
                  <a:schemeClr val="accent2">
                    <a:lumMod val="75000"/>
                  </a:schemeClr>
                </a:solidFill>
              </a:rPr>
              <a:t> sources</a:t>
            </a:r>
            <a:r>
              <a:rPr lang="ar-IQ" sz="3200" dirty="0">
                <a:solidFill>
                  <a:schemeClr val="accent2">
                    <a:lumMod val="75000"/>
                  </a:schemeClr>
                </a:solidFill>
              </a:rPr>
              <a:t>:</a:t>
            </a:r>
            <a:br>
              <a:rPr lang="ar-IQ" sz="3200" dirty="0">
                <a:solidFill>
                  <a:schemeClr val="accent2">
                    <a:lumMod val="75000"/>
                  </a:schemeClr>
                </a:solidFill>
              </a:rPr>
            </a:br>
            <a:br>
              <a:rPr lang="ar-IQ" sz="2400" dirty="0">
                <a:solidFill>
                  <a:schemeClr val="bg2">
                    <a:lumMod val="25000"/>
                  </a:schemeClr>
                </a:solidFill>
              </a:rPr>
            </a:br>
            <a:r>
              <a:rPr lang="ar-IQ" sz="2400" dirty="0">
                <a:solidFill>
                  <a:schemeClr val="bg2">
                    <a:lumMod val="25000"/>
                  </a:schemeClr>
                </a:solidFill>
              </a:rPr>
              <a:t>ان كل المواد  ذات درجة حرارة أعلى من الصفر المطلق (0 كلفن ، حيث ن درجة مئوية = ن + 273 كلفن)تشع طاقة كهرومغناطيسية بسبب التحريض الجزيئي</a:t>
            </a:r>
            <a:r>
              <a:rPr lang="en-US" sz="2400" dirty="0"/>
              <a:t> </a:t>
            </a:r>
            <a:r>
              <a:rPr lang="en-US" sz="2400" dirty="0">
                <a:solidFill>
                  <a:srgbClr val="FF0000"/>
                </a:solidFill>
              </a:rPr>
              <a:t>molecular agitation</a:t>
            </a:r>
            <a:r>
              <a:rPr lang="ar-IQ" sz="2400" dirty="0">
                <a:solidFill>
                  <a:schemeClr val="bg2">
                    <a:lumMod val="25000"/>
                  </a:schemeClr>
                </a:solidFill>
              </a:rPr>
              <a:t>. </a:t>
            </a:r>
            <a:br>
              <a:rPr lang="ar-IQ" sz="2400" dirty="0">
                <a:solidFill>
                  <a:schemeClr val="bg2">
                    <a:lumMod val="25000"/>
                  </a:schemeClr>
                </a:solidFill>
              </a:rPr>
            </a:br>
            <a:r>
              <a:rPr lang="ar-IQ" sz="2400" dirty="0">
                <a:solidFill>
                  <a:schemeClr val="bg2">
                    <a:lumMod val="25000"/>
                  </a:schemeClr>
                </a:solidFill>
              </a:rPr>
              <a:t>التحريض هو حركةالجزيئات. هذا يعني أن الشمس ، وكذلك الأرض ، تشعان طاقة فتشكل موجات. </a:t>
            </a:r>
            <a:br>
              <a:rPr lang="ar-IQ" sz="2400" dirty="0">
                <a:solidFill>
                  <a:schemeClr val="bg2">
                    <a:lumMod val="25000"/>
                  </a:schemeClr>
                </a:solidFill>
              </a:rPr>
            </a:br>
            <a:r>
              <a:rPr lang="ar-IQ" sz="2400" dirty="0">
                <a:solidFill>
                  <a:schemeClr val="bg2">
                    <a:lumMod val="25000"/>
                  </a:schemeClr>
                </a:solidFill>
              </a:rPr>
              <a:t> ان المادة  التي تكون قادرة على امتصاص وإعادة بث كل الطاقة الكهرومغناطيسيةيُعرف باسم الجسم الأسود</a:t>
            </a:r>
            <a:r>
              <a:rPr lang="en-US" sz="2400" dirty="0"/>
              <a:t> </a:t>
            </a:r>
            <a:r>
              <a:rPr lang="en-US" sz="2400" dirty="0">
                <a:solidFill>
                  <a:srgbClr val="FF0000"/>
                </a:solidFill>
              </a:rPr>
              <a:t>a blackbody</a:t>
            </a:r>
            <a:r>
              <a:rPr lang="ar-IQ" sz="2400" dirty="0">
                <a:solidFill>
                  <a:schemeClr val="bg2">
                    <a:lumMod val="25000"/>
                  </a:schemeClr>
                </a:solidFill>
              </a:rPr>
              <a:t>.</a:t>
            </a:r>
            <a:br>
              <a:rPr lang="ar-IQ" sz="2400" dirty="0">
                <a:solidFill>
                  <a:schemeClr val="bg2">
                    <a:lumMod val="25000"/>
                  </a:schemeClr>
                </a:solidFill>
              </a:rPr>
            </a:br>
            <a:r>
              <a:rPr lang="ar-IQ" sz="2400" dirty="0">
                <a:solidFill>
                  <a:schemeClr val="bg2">
                    <a:lumMod val="25000"/>
                  </a:schemeClr>
                </a:solidFill>
              </a:rPr>
              <a:t> بالنسبة للأجسام السوداء ، فإن كلا من الابتعاثية ،والامتصاصية تساوي (الحد الأقصى 1).تعتمد كمية الطاقة التي يشعها الجسم على درجة حرارته المطلقةوانبعاثتها ، وهي دالة للطول الموجي.</a:t>
            </a:r>
            <a:br>
              <a:rPr lang="ar-IQ" sz="2400" dirty="0">
                <a:solidFill>
                  <a:schemeClr val="bg2">
                    <a:lumMod val="25000"/>
                  </a:schemeClr>
                </a:solidFill>
              </a:rPr>
            </a:br>
            <a:endParaRPr lang="en-US" sz="2400" dirty="0">
              <a:solidFill>
                <a:schemeClr val="bg2">
                  <a:lumMod val="25000"/>
                </a:schemeClr>
              </a:solidFill>
            </a:endParaRPr>
          </a:p>
        </p:txBody>
      </p:sp>
    </p:spTree>
    <p:extLst>
      <p:ext uri="{BB962C8B-B14F-4D97-AF65-F5344CB8AC3E}">
        <p14:creationId xmlns:p14="http://schemas.microsoft.com/office/powerpoint/2010/main" val="380765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63768"/>
          </a:xfrm>
        </p:spPr>
        <p:txBody>
          <a:bodyPr>
            <a:normAutofit/>
          </a:bodyPr>
          <a:lstStyle/>
          <a:p>
            <a:pPr algn="r" rtl="1"/>
            <a:r>
              <a:rPr lang="ar-IQ" dirty="0">
                <a:solidFill>
                  <a:schemeClr val="bg2">
                    <a:lumMod val="25000"/>
                  </a:schemeClr>
                </a:solidFill>
              </a:rPr>
              <a:t> </a:t>
            </a:r>
            <a:r>
              <a:rPr lang="ar-IQ" sz="2800" dirty="0">
                <a:solidFill>
                  <a:schemeClr val="bg2">
                    <a:lumMod val="25000"/>
                  </a:schemeClr>
                </a:solidFill>
              </a:rPr>
              <a:t>في الفيزياء ، يتم تعريف المبدأ من قبل قانون ستيفان بولتزمان</a:t>
            </a:r>
            <a:r>
              <a:rPr lang="en-US" sz="2800" dirty="0">
                <a:solidFill>
                  <a:srgbClr val="FF0000"/>
                </a:solidFill>
              </a:rPr>
              <a:t>Stefan-Boltzmann’s Law.</a:t>
            </a:r>
            <a:r>
              <a:rPr lang="ar-IQ" sz="2800" dirty="0">
                <a:solidFill>
                  <a:schemeClr val="bg2">
                    <a:lumMod val="25000"/>
                  </a:schemeClr>
                </a:solidFill>
              </a:rPr>
              <a:t>:ان الجسم الأسود يشع سلسلة متصلةمن الأطوال الموجية وحسب المرتسم التالي :</a:t>
            </a:r>
            <a:endParaRPr lang="en-US" sz="2800" dirty="0"/>
          </a:p>
        </p:txBody>
      </p:sp>
      <p:pic>
        <p:nvPicPr>
          <p:cNvPr id="3" name="Picture 2"/>
          <p:cNvPicPr>
            <a:picLocks noChangeAspect="1"/>
          </p:cNvPicPr>
          <p:nvPr/>
        </p:nvPicPr>
        <p:blipFill rotWithShape="1">
          <a:blip r:embed="rId2"/>
          <a:srcRect l="8775" t="33333" r="42175" b="15600"/>
          <a:stretch/>
        </p:blipFill>
        <p:spPr>
          <a:xfrm>
            <a:off x="1069848" y="2286000"/>
            <a:ext cx="5980176" cy="3502152"/>
          </a:xfrm>
          <a:prstGeom prst="rect">
            <a:avLst/>
          </a:prstGeom>
        </p:spPr>
      </p:pic>
      <p:pic>
        <p:nvPicPr>
          <p:cNvPr id="4" name="Picture 3"/>
          <p:cNvPicPr>
            <a:picLocks noChangeAspect="1"/>
          </p:cNvPicPr>
          <p:nvPr/>
        </p:nvPicPr>
        <p:blipFill rotWithShape="1">
          <a:blip r:embed="rId2"/>
          <a:srcRect l="9259" t="31649" r="41259" b="14359"/>
          <a:stretch/>
        </p:blipFill>
        <p:spPr>
          <a:xfrm>
            <a:off x="1143000" y="2350008"/>
            <a:ext cx="6108192"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17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77968"/>
          </a:xfrm>
        </p:spPr>
        <p:txBody>
          <a:bodyPr>
            <a:normAutofit fontScale="90000"/>
          </a:bodyPr>
          <a:lstStyle/>
          <a:p>
            <a:pPr algn="r" rtl="1"/>
            <a:r>
              <a:rPr lang="ar-IQ" sz="2800" dirty="0">
                <a:solidFill>
                  <a:schemeClr val="bg2">
                    <a:lumMod val="25000"/>
                  </a:schemeClr>
                </a:solidFill>
              </a:rPr>
              <a:t>ان المساحة اسفل المنحني تمثل اجمالي الطاقة المنبعثة عند درجة حرارة محددة ,ومن الشكل نستطيع ان نستنتج بأن اعلى درجة حرارة تقابل كمية كبيرة من الاطوال الموجية القصيرة.ان اقصى اشعاع عند درجة حرارة 400 درجة سليزية (673 كلفن) هي حوالي 4 </a:t>
            </a:r>
            <a:r>
              <a:rPr lang="el-GR" sz="2800" dirty="0">
                <a:solidFill>
                  <a:schemeClr val="bg2">
                    <a:lumMod val="25000"/>
                  </a:schemeClr>
                </a:solidFill>
              </a:rPr>
              <a:t>μ</a:t>
            </a:r>
            <a:r>
              <a:rPr lang="en-US" sz="2800" dirty="0">
                <a:solidFill>
                  <a:schemeClr val="bg2">
                    <a:lumMod val="25000"/>
                  </a:schemeClr>
                </a:solidFill>
              </a:rPr>
              <a:t>m</a:t>
            </a:r>
            <a:r>
              <a:rPr lang="ar-IQ" sz="2800" dirty="0">
                <a:solidFill>
                  <a:schemeClr val="bg2">
                    <a:lumMod val="25000"/>
                  </a:schemeClr>
                </a:solidFill>
              </a:rPr>
              <a:t> ,بينما عند درجة حرارة 1000 درجة سليزية هي حوالي 2.5 </a:t>
            </a:r>
            <a:r>
              <a:rPr lang="el-GR" sz="2800" dirty="0">
                <a:solidFill>
                  <a:schemeClr val="bg2">
                    <a:lumMod val="25000"/>
                  </a:schemeClr>
                </a:solidFill>
              </a:rPr>
              <a:t>μ</a:t>
            </a:r>
            <a:r>
              <a:rPr lang="en-US" sz="2800" dirty="0">
                <a:solidFill>
                  <a:schemeClr val="bg2">
                    <a:lumMod val="25000"/>
                  </a:schemeClr>
                </a:solidFill>
              </a:rPr>
              <a:t>m</a:t>
            </a:r>
            <a:r>
              <a:rPr lang="ar-IQ" sz="2800" dirty="0">
                <a:solidFill>
                  <a:schemeClr val="bg2">
                    <a:lumMod val="25000"/>
                  </a:schemeClr>
                </a:solidFill>
              </a:rPr>
              <a:t> . ان الاجسام السوداء بالكاد توجد بالطبيعة. </a:t>
            </a:r>
            <a:r>
              <a:rPr lang="ar-IQ" sz="2800">
                <a:solidFill>
                  <a:schemeClr val="bg2">
                    <a:lumMod val="25000"/>
                  </a:schemeClr>
                </a:solidFill>
              </a:rPr>
              <a:t>حيث </a:t>
            </a:r>
            <a:r>
              <a:rPr lang="ar-IQ" sz="2800" dirty="0">
                <a:solidFill>
                  <a:schemeClr val="bg2">
                    <a:lumMod val="25000"/>
                  </a:schemeClr>
                </a:solidFill>
              </a:rPr>
              <a:t>ان معظم الأشياء الطبيعية لها انبعاثات أقل من واحد.هذا يعني أن جزءًا فقط ، عادةً ما بين 80-98٪ ، من الطاقة المستقبلة يُعاد إطلاقه.وبالتالي ، يتم امتصاص جزء من الطاقة. وهذه الخاصية الماديةذات صلة ، على سبيل المثال ، بعمليات الاحتباس الحراري.</a:t>
            </a:r>
            <a:br>
              <a:rPr lang="ar-IQ" sz="2800" dirty="0">
                <a:solidFill>
                  <a:schemeClr val="bg2">
                    <a:lumMod val="25000"/>
                  </a:schemeClr>
                </a:solidFill>
              </a:rPr>
            </a:br>
            <a:br>
              <a:rPr lang="ar-IQ" sz="2800" dirty="0">
                <a:solidFill>
                  <a:schemeClr val="bg2">
                    <a:lumMod val="25000"/>
                  </a:schemeClr>
                </a:solidFill>
              </a:rPr>
            </a:br>
            <a:endParaRPr lang="en-US" sz="2800" dirty="0">
              <a:solidFill>
                <a:schemeClr val="bg2">
                  <a:lumMod val="25000"/>
                </a:schemeClr>
              </a:solidFill>
            </a:endParaRPr>
          </a:p>
        </p:txBody>
      </p:sp>
    </p:spTree>
    <p:extLst>
      <p:ext uri="{BB962C8B-B14F-4D97-AF65-F5344CB8AC3E}">
        <p14:creationId xmlns:p14="http://schemas.microsoft.com/office/powerpoint/2010/main" val="339678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33857"/>
            <a:ext cx="8786706" cy="4907506"/>
          </a:xfrm>
        </p:spPr>
        <p:txBody>
          <a:bodyPr>
            <a:normAutofit/>
          </a:bodyPr>
          <a:lstStyle/>
          <a:p>
            <a:pPr algn="r"/>
            <a:r>
              <a:rPr lang="ar-IQ" sz="2000" dirty="0"/>
              <a:t>يعتمد الاستشعار عن بعد على مبدأ قياس الاشعة الكهرومغناطيسية والتي تؤخذ من مصادر متعددة. اهم مصدر للطاقة الكهرومغناطيسة على سطح الأرض هو الشمس , والتي تزودنا بمختلف الاشعة ( الضوء المرئي,الحرارة , والاشعة الفوق البنفسجية).</a:t>
            </a:r>
          </a:p>
          <a:p>
            <a:pPr algn="r"/>
            <a:endParaRPr lang="ar-IQ" sz="2000" dirty="0"/>
          </a:p>
          <a:p>
            <a:pPr algn="r"/>
            <a:r>
              <a:rPr lang="ar-IQ" sz="2000" dirty="0"/>
              <a:t>تقوم المتحسسات المستخدمة في الاستشعار عن بعد بقياس طاقة الشمس المنعكسة من سطح الأرض..القسم الاخر يقوم باستكشاف الطاقة المنبعثة من سطح الأرض نفسه ,او قد يمتلك قسم منها مصدر للطاقة الكهرومغناطيسية وبالتالي تقوم بارسال الطاقة  الى سطح الأرض واستلام الاشعة المنعكسة .</a:t>
            </a:r>
          </a:p>
        </p:txBody>
      </p:sp>
    </p:spTree>
    <p:extLst>
      <p:ext uri="{BB962C8B-B14F-4D97-AF65-F5344CB8AC3E}">
        <p14:creationId xmlns:p14="http://schemas.microsoft.com/office/powerpoint/2010/main" val="195944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094" y="5081016"/>
            <a:ext cx="8596668" cy="1320800"/>
          </a:xfrm>
        </p:spPr>
        <p:txBody>
          <a:bodyPr>
            <a:normAutofit/>
          </a:bodyPr>
          <a:lstStyle/>
          <a:p>
            <a:pPr algn="ctr"/>
            <a:br>
              <a:rPr lang="en-US" sz="2000" dirty="0"/>
            </a:br>
            <a:r>
              <a:rPr lang="ar-IQ" sz="2000" dirty="0">
                <a:solidFill>
                  <a:schemeClr val="accent2">
                    <a:lumMod val="50000"/>
                  </a:schemeClr>
                </a:solidFill>
              </a:rPr>
              <a:t>شكل 2-1 يوضح قياس المتحسسات للطاقة المنعكسة او المنبعثة</a:t>
            </a:r>
            <a:endParaRPr lang="en-US" sz="2000" dirty="0">
              <a:solidFill>
                <a:schemeClr val="accent2">
                  <a:lumMod val="50000"/>
                </a:schemeClr>
              </a:solidFill>
            </a:endParaRPr>
          </a:p>
        </p:txBody>
      </p:sp>
      <p:pic>
        <p:nvPicPr>
          <p:cNvPr id="4" name="Content Placeholder 3"/>
          <p:cNvPicPr>
            <a:picLocks noGrp="1" noChangeAspect="1"/>
          </p:cNvPicPr>
          <p:nvPr>
            <p:ph idx="1"/>
          </p:nvPr>
        </p:nvPicPr>
        <p:blipFill rotWithShape="1">
          <a:blip r:embed="rId2"/>
          <a:srcRect l="7310" t="25376" r="41125" b="34988"/>
          <a:stretch/>
        </p:blipFill>
        <p:spPr>
          <a:xfrm>
            <a:off x="708657" y="1325880"/>
            <a:ext cx="9121141" cy="3648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335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dirty="0">
                <a:solidFill>
                  <a:schemeClr val="accent2">
                    <a:lumMod val="50000"/>
                  </a:schemeClr>
                </a:solidFill>
              </a:rPr>
              <a:t>الاشعاع الكهرمغناطيسي   </a:t>
            </a:r>
            <a:r>
              <a:rPr lang="en-US" dirty="0">
                <a:solidFill>
                  <a:schemeClr val="accent2">
                    <a:lumMod val="50000"/>
                  </a:schemeClr>
                </a:solidFill>
              </a:rPr>
              <a:t>electromagnetic radiation</a:t>
            </a:r>
          </a:p>
        </p:txBody>
      </p:sp>
      <p:sp>
        <p:nvSpPr>
          <p:cNvPr id="3" name="Content Placeholder 2"/>
          <p:cNvSpPr>
            <a:spLocks noGrp="1"/>
          </p:cNvSpPr>
          <p:nvPr>
            <p:ph idx="1"/>
          </p:nvPr>
        </p:nvSpPr>
        <p:spPr/>
        <p:txBody>
          <a:bodyPr/>
          <a:lstStyle/>
          <a:p>
            <a:pPr algn="r" rtl="1"/>
            <a:r>
              <a:rPr lang="ar-IQ" sz="2000" dirty="0"/>
              <a:t>ينشأ الاشعاع الكهرمغناطيسي عن تواجد حقلين مغناطيسي وكهربائي :</a:t>
            </a:r>
          </a:p>
          <a:p>
            <a:pPr algn="r" rtl="1"/>
            <a:r>
              <a:rPr lang="ar-IQ" sz="2000" dirty="0"/>
              <a:t>حقل كهربائي </a:t>
            </a:r>
            <a:r>
              <a:rPr lang="en-US" sz="2000" dirty="0"/>
              <a:t>(E)electrical field</a:t>
            </a:r>
            <a:r>
              <a:rPr lang="ar-IQ" sz="2000" dirty="0"/>
              <a:t>: هو حقل متغير في الشدة والاتجاه.</a:t>
            </a:r>
          </a:p>
          <a:p>
            <a:pPr algn="r" rtl="1"/>
            <a:r>
              <a:rPr lang="ar-IQ" sz="2000" dirty="0"/>
              <a:t>اما الحقل المغناطيسي </a:t>
            </a:r>
            <a:r>
              <a:rPr lang="en-US" sz="2000" dirty="0"/>
              <a:t>magnetic field</a:t>
            </a:r>
            <a:r>
              <a:rPr lang="ar-IQ" sz="2000" dirty="0"/>
              <a:t> </a:t>
            </a:r>
            <a:r>
              <a:rPr lang="en-US" sz="2000" dirty="0"/>
              <a:t>M)</a:t>
            </a:r>
            <a:r>
              <a:rPr lang="ar-IQ" sz="2000" dirty="0"/>
              <a:t>): هو حقل يتغير في الشدة بأتجاه عمودي على اتجاه تغير الحقل الكهربائي.</a:t>
            </a:r>
          </a:p>
          <a:p>
            <a:pPr algn="r" rtl="1"/>
            <a:r>
              <a:rPr lang="ar-IQ" sz="2000" dirty="0"/>
              <a:t>وبالتالي فإن الاشعاع الكهرمغناطيسي هو عبارة عن موجة تنتشر بالأتجاه العمودي على المستوى </a:t>
            </a:r>
            <a:r>
              <a:rPr lang="en-US" sz="2000" dirty="0"/>
              <a:t>(C)</a:t>
            </a:r>
            <a:r>
              <a:rPr lang="ar-IQ" sz="2000" dirty="0"/>
              <a:t> والذي يضم الحقلين الكهربائي والمغناطيسي</a:t>
            </a:r>
          </a:p>
          <a:p>
            <a:pPr algn="r" rtl="1"/>
            <a:endParaRPr lang="ar-IQ" dirty="0"/>
          </a:p>
        </p:txBody>
      </p:sp>
    </p:spTree>
    <p:extLst>
      <p:ext uri="{BB962C8B-B14F-4D97-AF65-F5344CB8AC3E}">
        <p14:creationId xmlns:p14="http://schemas.microsoft.com/office/powerpoint/2010/main" val="99477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806" y="5065840"/>
            <a:ext cx="8596668" cy="1320800"/>
          </a:xfrm>
        </p:spPr>
        <p:txBody>
          <a:bodyPr>
            <a:normAutofit/>
          </a:bodyPr>
          <a:lstStyle/>
          <a:p>
            <a:pPr algn="ctr"/>
            <a:r>
              <a:rPr lang="ar-IQ" sz="2400" dirty="0">
                <a:solidFill>
                  <a:schemeClr val="accent2">
                    <a:lumMod val="50000"/>
                  </a:schemeClr>
                </a:solidFill>
              </a:rPr>
              <a:t>شكل 2-2 :يوضح الإشعاع الكهرومغناطيسي</a:t>
            </a:r>
            <a:endParaRPr lang="en-US" sz="2400" dirty="0">
              <a:solidFill>
                <a:schemeClr val="accent2">
                  <a:lumMod val="50000"/>
                </a:schemeClr>
              </a:solidFill>
            </a:endParaRPr>
          </a:p>
        </p:txBody>
      </p:sp>
      <p:pic>
        <p:nvPicPr>
          <p:cNvPr id="5" name="Content Placeholder 4"/>
          <p:cNvPicPr>
            <a:picLocks noGrp="1" noChangeAspect="1"/>
          </p:cNvPicPr>
          <p:nvPr>
            <p:ph idx="4294967295"/>
          </p:nvPr>
        </p:nvPicPr>
        <p:blipFill rotWithShape="1">
          <a:blip r:embed="rId2"/>
          <a:srcRect l="22805" t="20281" r="25426" b="48111"/>
          <a:stretch/>
        </p:blipFill>
        <p:spPr>
          <a:xfrm>
            <a:off x="622748" y="1307592"/>
            <a:ext cx="9400784" cy="3227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070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915078" y="1057656"/>
                <a:ext cx="8596668" cy="4840224"/>
              </a:xfrm>
            </p:spPr>
            <p:txBody>
              <a:bodyPr>
                <a:normAutofit fontScale="90000"/>
              </a:bodyPr>
              <a:lstStyle/>
              <a:p>
                <a:pPr algn="r" rtl="1"/>
                <a:r>
                  <a:rPr lang="ar-IQ" sz="2200" dirty="0">
                    <a:solidFill>
                      <a:schemeClr val="tx1"/>
                    </a:solidFill>
                    <a:cs typeface="+mn-cs"/>
                  </a:rPr>
                  <a:t>يعتبر اهم مايميز الاشعاع الكهرومغناطيسي هو :</a:t>
                </a:r>
                <a:br>
                  <a:rPr lang="ar-IQ" sz="2200" dirty="0">
                    <a:solidFill>
                      <a:schemeClr val="tx1"/>
                    </a:solidFill>
                    <a:cs typeface="+mn-cs"/>
                  </a:rPr>
                </a:br>
                <a:r>
                  <a:rPr lang="ar-IQ" sz="2200" b="1" dirty="0">
                    <a:solidFill>
                      <a:srgbClr val="002060"/>
                    </a:solidFill>
                    <a:cs typeface="+mn-cs"/>
                  </a:rPr>
                  <a:t>1</a:t>
                </a:r>
                <a:r>
                  <a:rPr lang="ar-IQ" sz="2200" b="1" dirty="0">
                    <a:solidFill>
                      <a:schemeClr val="tx1"/>
                    </a:solidFill>
                    <a:cs typeface="+mn-cs"/>
                  </a:rPr>
                  <a:t>-الطول الموجي</a:t>
                </a:r>
                <a:r>
                  <a:rPr lang="en-US" sz="2200" dirty="0">
                    <a:solidFill>
                      <a:srgbClr val="00B050"/>
                    </a:solidFill>
                    <a:cs typeface="+mn-cs"/>
                  </a:rPr>
                  <a:t>wavelength</a:t>
                </a:r>
                <a:r>
                  <a:rPr lang="ar-IQ" sz="2200" dirty="0">
                    <a:solidFill>
                      <a:schemeClr val="tx1"/>
                    </a:solidFill>
                    <a:cs typeface="+mn-cs"/>
                  </a:rPr>
                  <a:t>  </a:t>
                </a:r>
                <a:r>
                  <a:rPr lang="en-US" sz="2200" dirty="0">
                    <a:solidFill>
                      <a:schemeClr val="tx1"/>
                    </a:solidFill>
                    <a:cs typeface="+mn-cs"/>
                  </a:rPr>
                  <a:t>:</a:t>
                </a:r>
                <a:r>
                  <a:rPr lang="ar-IQ" sz="2200" dirty="0">
                    <a:solidFill>
                      <a:schemeClr val="tx1"/>
                    </a:solidFill>
                    <a:cs typeface="+mn-cs"/>
                  </a:rPr>
                  <a:t> ويرمز له بالرمز لامدا(</a:t>
                </a:r>
                <a:r>
                  <a:rPr lang="el-GR" sz="2200" dirty="0">
                    <a:solidFill>
                      <a:srgbClr val="00B050"/>
                    </a:solidFill>
                    <a:cs typeface="+mn-cs"/>
                  </a:rPr>
                  <a:t>λ</a:t>
                </a:r>
                <a:r>
                  <a:rPr lang="ar-IQ" sz="2200" dirty="0">
                    <a:solidFill>
                      <a:schemeClr val="tx1"/>
                    </a:solidFill>
                    <a:cs typeface="+mn-cs"/>
                  </a:rPr>
                  <a:t>)</a:t>
                </a:r>
                <a:r>
                  <a:rPr lang="ar-IQ" sz="2200" dirty="0"/>
                  <a:t> .</a:t>
                </a:r>
                <a:br>
                  <a:rPr lang="ar-IQ" sz="2200" dirty="0"/>
                </a:br>
                <a:r>
                  <a:rPr lang="ar-IQ" sz="2200" dirty="0">
                    <a:solidFill>
                      <a:schemeClr val="tx1"/>
                    </a:solidFill>
                    <a:cs typeface="+mn-cs"/>
                  </a:rPr>
                  <a:t>ويعرف على </a:t>
                </a:r>
                <a:r>
                  <a:rPr lang="ar-IQ" sz="2200" dirty="0">
                    <a:solidFill>
                      <a:srgbClr val="FF0000"/>
                    </a:solidFill>
                    <a:cs typeface="+mn-cs"/>
                  </a:rPr>
                  <a:t>انه المسافة الفاصلة بين نقطتين متتاليتين لهما نفس الطور </a:t>
                </a:r>
                <a:r>
                  <a:rPr lang="en-US" sz="2200" dirty="0">
                    <a:solidFill>
                      <a:srgbClr val="FF0000"/>
                    </a:solidFill>
                    <a:cs typeface="+mn-cs"/>
                  </a:rPr>
                  <a:t>phase</a:t>
                </a:r>
                <a:r>
                  <a:rPr lang="ar-IQ" sz="2200" dirty="0">
                    <a:solidFill>
                      <a:srgbClr val="FF0000"/>
                    </a:solidFill>
                    <a:cs typeface="+mn-cs"/>
                  </a:rPr>
                  <a:t> على الموجة الواحدة.</a:t>
                </a:r>
                <a:br>
                  <a:rPr lang="ar-IQ" sz="2200" dirty="0">
                    <a:solidFill>
                      <a:srgbClr val="FF0000"/>
                    </a:solidFill>
                    <a:cs typeface="+mn-cs"/>
                  </a:rPr>
                </a:br>
                <a:r>
                  <a:rPr lang="ar-IQ" sz="2200" dirty="0">
                    <a:solidFill>
                      <a:srgbClr val="002060"/>
                    </a:solidFill>
                    <a:cs typeface="+mn-cs"/>
                  </a:rPr>
                  <a:t>وحدة قياس الطول الموجي هي المتر واجزاءه مثل النانومتر (</a:t>
                </a:r>
                <a14:m>
                  <m:oMath xmlns:m="http://schemas.openxmlformats.org/officeDocument/2006/math">
                    <m:sSup>
                      <m:sSupPr>
                        <m:ctrlPr>
                          <a:rPr lang="ar-IQ" sz="2200" i="1" smtClean="0">
                            <a:solidFill>
                              <a:srgbClr val="00B050"/>
                            </a:solidFill>
                            <a:latin typeface="Cambria Math" panose="02040503050406030204" pitchFamily="18" charset="0"/>
                            <a:cs typeface="+mn-cs"/>
                          </a:rPr>
                        </m:ctrlPr>
                      </m:sSupPr>
                      <m:e>
                        <m:r>
                          <a:rPr lang="ar-IQ" sz="2200" b="0" i="1" smtClean="0">
                            <a:solidFill>
                              <a:srgbClr val="00B050"/>
                            </a:solidFill>
                            <a:latin typeface="Cambria Math" panose="02040503050406030204" pitchFamily="18" charset="0"/>
                            <a:cs typeface="+mn-cs"/>
                          </a:rPr>
                          <m:t>10</m:t>
                        </m:r>
                      </m:e>
                      <m:sup>
                        <m:r>
                          <a:rPr lang="ar-IQ" sz="2200" b="0" i="1" smtClean="0">
                            <a:solidFill>
                              <a:srgbClr val="00B050"/>
                            </a:solidFill>
                            <a:latin typeface="Cambria Math" panose="02040503050406030204" pitchFamily="18" charset="0"/>
                            <a:cs typeface="+mn-cs"/>
                          </a:rPr>
                          <m:t>−</m:t>
                        </m:r>
                        <m:r>
                          <a:rPr lang="ar-IQ" sz="2200" b="0" i="1" smtClean="0">
                            <a:solidFill>
                              <a:srgbClr val="00B050"/>
                            </a:solidFill>
                            <a:latin typeface="Cambria Math" panose="02040503050406030204" pitchFamily="18" charset="0"/>
                            <a:cs typeface="+mn-cs"/>
                          </a:rPr>
                          <m:t>9</m:t>
                        </m:r>
                      </m:sup>
                    </m:sSup>
                  </m:oMath>
                </a14:m>
                <a:r>
                  <a:rPr lang="ar-IQ" sz="2200" dirty="0">
                    <a:solidFill>
                      <a:srgbClr val="00B050"/>
                    </a:solidFill>
                  </a:rPr>
                  <a:t>متر</a:t>
                </a:r>
                <a:r>
                  <a:rPr lang="ar-IQ" sz="2200" dirty="0">
                    <a:solidFill>
                      <a:srgbClr val="002060"/>
                    </a:solidFill>
                  </a:rPr>
                  <a:t>)والمايكرومتر(</a:t>
                </a:r>
                <a14:m>
                  <m:oMath xmlns:m="http://schemas.openxmlformats.org/officeDocument/2006/math">
                    <m:sSup>
                      <m:sSupPr>
                        <m:ctrlPr>
                          <a:rPr lang="ar-IQ" sz="2200" i="1">
                            <a:solidFill>
                              <a:srgbClr val="00B050"/>
                            </a:solidFill>
                            <a:latin typeface="Cambria Math" panose="02040503050406030204" pitchFamily="18" charset="0"/>
                          </a:rPr>
                        </m:ctrlPr>
                      </m:sSupPr>
                      <m:e>
                        <m:r>
                          <a:rPr lang="ar-IQ" sz="2200" i="1">
                            <a:solidFill>
                              <a:srgbClr val="00B050"/>
                            </a:solidFill>
                            <a:latin typeface="Cambria Math" panose="02040503050406030204" pitchFamily="18" charset="0"/>
                          </a:rPr>
                          <m:t>10</m:t>
                        </m:r>
                      </m:e>
                      <m:sup>
                        <m:r>
                          <a:rPr lang="ar-IQ" sz="2200" i="1">
                            <a:solidFill>
                              <a:srgbClr val="00B050"/>
                            </a:solidFill>
                            <a:latin typeface="Cambria Math" panose="02040503050406030204" pitchFamily="18" charset="0"/>
                          </a:rPr>
                          <m:t>−</m:t>
                        </m:r>
                        <m:r>
                          <a:rPr lang="ar-IQ" sz="2200" b="0" i="1" smtClean="0">
                            <a:solidFill>
                              <a:srgbClr val="00B050"/>
                            </a:solidFill>
                            <a:latin typeface="Cambria Math" panose="02040503050406030204" pitchFamily="18" charset="0"/>
                          </a:rPr>
                          <m:t>6</m:t>
                        </m:r>
                      </m:sup>
                    </m:sSup>
                  </m:oMath>
                </a14:m>
                <a:r>
                  <a:rPr lang="ar-IQ" sz="2200" dirty="0">
                    <a:solidFill>
                      <a:srgbClr val="00B050"/>
                    </a:solidFill>
                  </a:rPr>
                  <a:t>متر</a:t>
                </a:r>
                <a:r>
                  <a:rPr lang="ar-IQ" sz="2200" dirty="0">
                    <a:solidFill>
                      <a:srgbClr val="002060"/>
                    </a:solidFill>
                  </a:rPr>
                  <a:t>)والسنتمتر (</a:t>
                </a:r>
                <a14:m>
                  <m:oMath xmlns:m="http://schemas.openxmlformats.org/officeDocument/2006/math">
                    <m:sSup>
                      <m:sSupPr>
                        <m:ctrlPr>
                          <a:rPr lang="ar-IQ" sz="2200" i="1">
                            <a:solidFill>
                              <a:srgbClr val="00B050"/>
                            </a:solidFill>
                            <a:latin typeface="Cambria Math" panose="02040503050406030204" pitchFamily="18" charset="0"/>
                          </a:rPr>
                        </m:ctrlPr>
                      </m:sSupPr>
                      <m:e>
                        <m:r>
                          <a:rPr lang="ar-IQ" sz="2200" i="1">
                            <a:solidFill>
                              <a:srgbClr val="00B050"/>
                            </a:solidFill>
                            <a:latin typeface="Cambria Math" panose="02040503050406030204" pitchFamily="18" charset="0"/>
                          </a:rPr>
                          <m:t>10</m:t>
                        </m:r>
                      </m:e>
                      <m:sup>
                        <m:r>
                          <a:rPr lang="ar-IQ" sz="2200" i="1">
                            <a:solidFill>
                              <a:srgbClr val="00B050"/>
                            </a:solidFill>
                            <a:latin typeface="Cambria Math" panose="02040503050406030204" pitchFamily="18" charset="0"/>
                          </a:rPr>
                          <m:t>−</m:t>
                        </m:r>
                        <m:r>
                          <a:rPr lang="ar-IQ" sz="2200" b="0" i="1" smtClean="0">
                            <a:solidFill>
                              <a:srgbClr val="00B050"/>
                            </a:solidFill>
                            <a:latin typeface="Cambria Math" panose="02040503050406030204" pitchFamily="18" charset="0"/>
                          </a:rPr>
                          <m:t>2</m:t>
                        </m:r>
                      </m:sup>
                    </m:sSup>
                  </m:oMath>
                </a14:m>
                <a:r>
                  <a:rPr lang="ar-IQ" sz="2200" dirty="0">
                    <a:solidFill>
                      <a:srgbClr val="00B050"/>
                    </a:solidFill>
                  </a:rPr>
                  <a:t>متر</a:t>
                </a:r>
                <a:r>
                  <a:rPr lang="ar-IQ" sz="2200" dirty="0">
                    <a:solidFill>
                      <a:srgbClr val="002060"/>
                    </a:solidFill>
                  </a:rPr>
                  <a:t>).</a:t>
                </a:r>
                <a:br>
                  <a:rPr lang="en-US" sz="2200" dirty="0">
                    <a:solidFill>
                      <a:srgbClr val="002060"/>
                    </a:solidFill>
                  </a:rPr>
                </a:br>
                <a:br>
                  <a:rPr lang="ar-IQ" sz="2200" dirty="0">
                    <a:solidFill>
                      <a:srgbClr val="002060"/>
                    </a:solidFill>
                  </a:rPr>
                </a:br>
                <a:r>
                  <a:rPr lang="ar-IQ" sz="2200" b="1" dirty="0">
                    <a:solidFill>
                      <a:schemeClr val="tx1"/>
                    </a:solidFill>
                  </a:rPr>
                  <a:t>2-</a:t>
                </a:r>
                <a:r>
                  <a:rPr lang="ar-IQ" sz="2200" dirty="0">
                    <a:solidFill>
                      <a:schemeClr val="tx1"/>
                    </a:solidFill>
                  </a:rPr>
                  <a:t> </a:t>
                </a:r>
                <a:r>
                  <a:rPr lang="ar-IQ" sz="2200" b="1" dirty="0">
                    <a:solidFill>
                      <a:schemeClr val="tx1"/>
                    </a:solidFill>
                  </a:rPr>
                  <a:t>التردد </a:t>
                </a:r>
                <a:r>
                  <a:rPr lang="en-US" sz="2200" b="1" dirty="0">
                    <a:solidFill>
                      <a:srgbClr val="00B050"/>
                    </a:solidFill>
                  </a:rPr>
                  <a:t>Frequency</a:t>
                </a:r>
                <a:r>
                  <a:rPr lang="ar-IQ" sz="2200" b="1" dirty="0">
                    <a:solidFill>
                      <a:srgbClr val="002060"/>
                    </a:solidFill>
                  </a:rPr>
                  <a:t>:</a:t>
                </a:r>
                <a:r>
                  <a:rPr lang="ar-IQ" sz="2200" dirty="0">
                    <a:solidFill>
                      <a:srgbClr val="002060"/>
                    </a:solidFill>
                  </a:rPr>
                  <a:t>وهو</a:t>
                </a:r>
                <a:r>
                  <a:rPr lang="ar-IQ" sz="2200" b="1" dirty="0">
                    <a:solidFill>
                      <a:srgbClr val="002060"/>
                    </a:solidFill>
                  </a:rPr>
                  <a:t> </a:t>
                </a:r>
                <a:r>
                  <a:rPr lang="ar-IQ" sz="2200" dirty="0">
                    <a:solidFill>
                      <a:srgbClr val="002060"/>
                    </a:solidFill>
                  </a:rPr>
                  <a:t>عدد الموجات الكاملة التي ينتجها المصدر في الثانية الواحدة ويرمز له بالرمز(</a:t>
                </a:r>
                <a:r>
                  <a:rPr lang="en-US" sz="2200" dirty="0">
                    <a:solidFill>
                      <a:srgbClr val="002060"/>
                    </a:solidFill>
                  </a:rPr>
                  <a:t>v</a:t>
                </a:r>
                <a:r>
                  <a:rPr lang="ar-IQ" sz="2200" dirty="0">
                    <a:solidFill>
                      <a:srgbClr val="002060"/>
                    </a:solidFill>
                  </a:rPr>
                  <a:t>) ويسمى نيو.</a:t>
                </a:r>
                <a:br>
                  <a:rPr lang="ar-IQ" sz="2200" dirty="0">
                    <a:solidFill>
                      <a:srgbClr val="002060"/>
                    </a:solidFill>
                  </a:rPr>
                </a:br>
                <a:r>
                  <a:rPr lang="ar-IQ" sz="2200" dirty="0">
                    <a:solidFill>
                      <a:srgbClr val="002060"/>
                    </a:solidFill>
                  </a:rPr>
                  <a:t>يرتبط الطول الموجي مع التردد بالعلاقة التالية:</a:t>
                </a:r>
                <a:br>
                  <a:rPr lang="en-US" sz="2200" dirty="0">
                    <a:solidFill>
                      <a:srgbClr val="002060"/>
                    </a:solidFill>
                  </a:rPr>
                </a:br>
                <a:br>
                  <a:rPr lang="ar-IQ" sz="2000" dirty="0">
                    <a:solidFill>
                      <a:srgbClr val="002060"/>
                    </a:solidFill>
                  </a:rPr>
                </a:br>
                <a:r>
                  <a:rPr lang="en-US" sz="2700" dirty="0">
                    <a:solidFill>
                      <a:srgbClr val="FF0000"/>
                    </a:solidFill>
                  </a:rPr>
                  <a:t>c=v</a:t>
                </a:r>
                <a:r>
                  <a:rPr lang="el-GR" sz="2700" dirty="0">
                    <a:solidFill>
                      <a:srgbClr val="FF0000"/>
                    </a:solidFill>
                  </a:rPr>
                  <a:t>λ</a:t>
                </a:r>
                <a:r>
                  <a:rPr lang="en-US" sz="2700" dirty="0">
                    <a:solidFill>
                      <a:srgbClr val="FF0000"/>
                    </a:solidFill>
                  </a:rPr>
                  <a:t>                                              </a:t>
                </a:r>
                <a:br>
                  <a:rPr lang="en-US" sz="2700" dirty="0">
                    <a:solidFill>
                      <a:srgbClr val="FF0000"/>
                    </a:solidFill>
                  </a:rPr>
                </a:br>
                <a:r>
                  <a:rPr lang="ar-IQ" sz="2200" dirty="0">
                    <a:solidFill>
                      <a:srgbClr val="002060"/>
                    </a:solidFill>
                  </a:rPr>
                  <a:t>حيث </a:t>
                </a:r>
                <a:r>
                  <a:rPr lang="en-US" sz="2200" dirty="0">
                    <a:solidFill>
                      <a:srgbClr val="FF0000"/>
                    </a:solidFill>
                  </a:rPr>
                  <a:t>C</a:t>
                </a:r>
                <a:r>
                  <a:rPr lang="en-US" sz="2200" dirty="0">
                    <a:solidFill>
                      <a:srgbClr val="002060"/>
                    </a:solidFill>
                  </a:rPr>
                  <a:t> </a:t>
                </a:r>
                <a:r>
                  <a:rPr lang="ar-IQ" sz="2200" dirty="0">
                    <a:solidFill>
                      <a:srgbClr val="002060"/>
                    </a:solidFill>
                  </a:rPr>
                  <a:t> تمثل سرعة الضوء</a:t>
                </a:r>
                <a:br>
                  <a:rPr lang="ar-IQ" sz="2000" dirty="0">
                    <a:solidFill>
                      <a:srgbClr val="002060"/>
                    </a:solidFill>
                  </a:rPr>
                </a:br>
                <a:br>
                  <a:rPr lang="ar-IQ" sz="2000" dirty="0">
                    <a:solidFill>
                      <a:srgbClr val="002060"/>
                    </a:solidFill>
                  </a:rPr>
                </a:br>
                <a:endParaRPr lang="en-US"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915078" y="1057656"/>
                <a:ext cx="8596668" cy="4840224"/>
              </a:xfrm>
              <a:blipFill rotWithShape="0">
                <a:blip r:embed="rId2"/>
                <a:stretch>
                  <a:fillRect t="-756" r="-851"/>
                </a:stretch>
              </a:blipFill>
            </p:spPr>
            <p:txBody>
              <a:bodyPr/>
              <a:lstStyle/>
              <a:p>
                <a:r>
                  <a:rPr lang="en-US">
                    <a:noFill/>
                  </a:rPr>
                  <a:t> </a:t>
                </a:r>
              </a:p>
            </p:txBody>
          </p:sp>
        </mc:Fallback>
      </mc:AlternateContent>
    </p:spTree>
    <p:extLst>
      <p:ext uri="{BB962C8B-B14F-4D97-AF65-F5344CB8AC3E}">
        <p14:creationId xmlns:p14="http://schemas.microsoft.com/office/powerpoint/2010/main" val="217829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675" t="65733" r="27849" b="9867"/>
          <a:stretch/>
        </p:blipFill>
        <p:spPr>
          <a:xfrm>
            <a:off x="1956816" y="3401568"/>
            <a:ext cx="6153912" cy="1673352"/>
          </a:xfrm>
          <a:prstGeom prst="rect">
            <a:avLst/>
          </a:prstGeom>
        </p:spPr>
      </p:pic>
      <p:sp>
        <p:nvSpPr>
          <p:cNvPr id="6" name="Title 5"/>
          <p:cNvSpPr>
            <a:spLocks noGrp="1"/>
          </p:cNvSpPr>
          <p:nvPr>
            <p:ph type="title"/>
          </p:nvPr>
        </p:nvSpPr>
        <p:spPr>
          <a:xfrm>
            <a:off x="735438" y="5154168"/>
            <a:ext cx="8596668" cy="1320800"/>
          </a:xfrm>
        </p:spPr>
        <p:txBody>
          <a:bodyPr>
            <a:normAutofit/>
          </a:bodyPr>
          <a:lstStyle/>
          <a:p>
            <a:pPr algn="ctr"/>
            <a:r>
              <a:rPr lang="ar-IQ" sz="2400" dirty="0">
                <a:solidFill>
                  <a:schemeClr val="tx1"/>
                </a:solidFill>
              </a:rPr>
              <a:t>شكل 2-3 :يوضح العلاقة بين التردد والطول الموجي</a:t>
            </a:r>
            <a:endParaRPr lang="en-US" sz="2400" dirty="0">
              <a:solidFill>
                <a:schemeClr val="tx1"/>
              </a:solidFill>
            </a:endParaRPr>
          </a:p>
        </p:txBody>
      </p:sp>
      <p:pic>
        <p:nvPicPr>
          <p:cNvPr id="3" name="Picture 2"/>
          <p:cNvPicPr>
            <a:picLocks noChangeAspect="1"/>
          </p:cNvPicPr>
          <p:nvPr/>
        </p:nvPicPr>
        <p:blipFill rotWithShape="1">
          <a:blip r:embed="rId3"/>
          <a:srcRect l="35025" t="39334" r="50500" b="37733"/>
          <a:stretch/>
        </p:blipFill>
        <p:spPr>
          <a:xfrm>
            <a:off x="3749040" y="786384"/>
            <a:ext cx="2697480" cy="2403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92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59680"/>
          </a:xfrm>
        </p:spPr>
        <p:txBody>
          <a:bodyPr>
            <a:normAutofit/>
          </a:bodyPr>
          <a:lstStyle/>
          <a:p>
            <a:pPr algn="r" rtl="1"/>
            <a:r>
              <a:rPr lang="ar-IQ" sz="3200" b="1" dirty="0">
                <a:solidFill>
                  <a:schemeClr val="accent2">
                    <a:lumMod val="75000"/>
                  </a:schemeClr>
                </a:solidFill>
              </a:rPr>
              <a:t>الطيف الكهرمغناطيسي  </a:t>
            </a:r>
            <a:r>
              <a:rPr lang="en-US" sz="3200" b="1" dirty="0">
                <a:solidFill>
                  <a:schemeClr val="accent2">
                    <a:lumMod val="75000"/>
                  </a:schemeClr>
                </a:solidFill>
              </a:rPr>
              <a:t>Electromagnetic spectrum</a:t>
            </a:r>
            <a:r>
              <a:rPr lang="ar-IQ" sz="3200" b="1" dirty="0">
                <a:solidFill>
                  <a:schemeClr val="accent2">
                    <a:lumMod val="75000"/>
                  </a:schemeClr>
                </a:solidFill>
              </a:rPr>
              <a:t>:</a:t>
            </a:r>
            <a:br>
              <a:rPr lang="ar-IQ" sz="3200" b="1" dirty="0">
                <a:solidFill>
                  <a:schemeClr val="accent2">
                    <a:lumMod val="75000"/>
                  </a:schemeClr>
                </a:solidFill>
              </a:rPr>
            </a:br>
            <a:r>
              <a:rPr lang="ar-IQ" sz="1800" dirty="0">
                <a:solidFill>
                  <a:schemeClr val="tx1">
                    <a:lumMod val="85000"/>
                    <a:lumOff val="15000"/>
                  </a:schemeClr>
                </a:solidFill>
              </a:rPr>
              <a:t>هو مصطلح تم وضعه من قبل المختصين للإشارة الى التصنيف الذين وضعوة لجميع أنواع الاشعاعات الكهرمغناطيسية.</a:t>
            </a:r>
            <a:br>
              <a:rPr lang="ar-IQ" sz="1800" dirty="0">
                <a:solidFill>
                  <a:schemeClr val="tx1">
                    <a:lumMod val="85000"/>
                    <a:lumOff val="15000"/>
                  </a:schemeClr>
                </a:solidFill>
              </a:rPr>
            </a:br>
            <a:r>
              <a:rPr lang="ar-IQ" sz="1800" dirty="0">
                <a:solidFill>
                  <a:schemeClr val="tx1">
                    <a:lumMod val="85000"/>
                    <a:lumOff val="15000"/>
                  </a:schemeClr>
                </a:solidFill>
              </a:rPr>
              <a:t>يبدأ الطيف الكهرومغناطيسي بالأشعاعات ذات الطول الموجي القصير مثل اشعة كاما والاشعة السينية وينتهي بالاشعاعات ذات الاطوال الموجية الطويلة مثل اشعة الراديو والرادار.</a:t>
            </a:r>
            <a:br>
              <a:rPr lang="ar-IQ" sz="1800" dirty="0">
                <a:solidFill>
                  <a:schemeClr val="tx1">
                    <a:lumMod val="85000"/>
                    <a:lumOff val="15000"/>
                  </a:schemeClr>
                </a:solidFill>
              </a:rPr>
            </a:br>
            <a:br>
              <a:rPr lang="ar-IQ" sz="1800" dirty="0">
                <a:solidFill>
                  <a:schemeClr val="tx1">
                    <a:lumMod val="85000"/>
                    <a:lumOff val="15000"/>
                  </a:schemeClr>
                </a:solidFill>
              </a:rPr>
            </a:br>
            <a:r>
              <a:rPr lang="ar-IQ" sz="1800" dirty="0">
                <a:solidFill>
                  <a:schemeClr val="tx1">
                    <a:lumMod val="85000"/>
                    <a:lumOff val="15000"/>
                  </a:schemeClr>
                </a:solidFill>
              </a:rPr>
              <a:t>يقسم الطيف الكهرمغناطيسي الى عدة اقسام:</a:t>
            </a:r>
            <a:br>
              <a:rPr lang="ar-IQ" sz="1800" dirty="0">
                <a:solidFill>
                  <a:schemeClr val="accent2">
                    <a:lumMod val="75000"/>
                  </a:schemeClr>
                </a:solidFill>
              </a:rPr>
            </a:br>
            <a:br>
              <a:rPr lang="ar-IQ" sz="1800" dirty="0">
                <a:solidFill>
                  <a:schemeClr val="accent2">
                    <a:lumMod val="75000"/>
                  </a:schemeClr>
                </a:solidFill>
              </a:rPr>
            </a:br>
            <a:r>
              <a:rPr lang="ar-IQ" sz="1800" dirty="0">
                <a:solidFill>
                  <a:srgbClr val="0070C0"/>
                </a:solidFill>
              </a:rPr>
              <a:t>1- طيف الاشعة الفوق البنفسجية </a:t>
            </a:r>
            <a:r>
              <a:rPr lang="en-US" sz="1800" dirty="0">
                <a:solidFill>
                  <a:srgbClr val="FF0000"/>
                </a:solidFill>
              </a:rPr>
              <a:t>Ultraviolet region</a:t>
            </a:r>
            <a:r>
              <a:rPr lang="ar-IQ" sz="1800" dirty="0">
                <a:solidFill>
                  <a:srgbClr val="0070C0"/>
                </a:solidFill>
              </a:rPr>
              <a:t>.</a:t>
            </a:r>
            <a:br>
              <a:rPr lang="ar-IQ" sz="1800" dirty="0">
                <a:solidFill>
                  <a:srgbClr val="0070C0"/>
                </a:solidFill>
              </a:rPr>
            </a:br>
            <a:r>
              <a:rPr lang="ar-IQ" sz="1800" dirty="0">
                <a:solidFill>
                  <a:srgbClr val="0070C0"/>
                </a:solidFill>
              </a:rPr>
              <a:t>2-طيف الاشعة المرئية</a:t>
            </a:r>
            <a:r>
              <a:rPr lang="en-US" sz="1800" dirty="0">
                <a:solidFill>
                  <a:srgbClr val="FF0000"/>
                </a:solidFill>
              </a:rPr>
              <a:t>visible region</a:t>
            </a:r>
            <a:r>
              <a:rPr lang="ar-IQ" sz="1800" dirty="0">
                <a:solidFill>
                  <a:srgbClr val="0070C0"/>
                </a:solidFill>
              </a:rPr>
              <a:t>.</a:t>
            </a:r>
            <a:br>
              <a:rPr lang="ar-IQ" sz="1800" dirty="0">
                <a:solidFill>
                  <a:srgbClr val="0070C0"/>
                </a:solidFill>
              </a:rPr>
            </a:br>
            <a:r>
              <a:rPr lang="ar-IQ" sz="1800" dirty="0">
                <a:solidFill>
                  <a:srgbClr val="0070C0"/>
                </a:solidFill>
              </a:rPr>
              <a:t>3-طيف الاشعة التحت الحمراء</a:t>
            </a:r>
            <a:r>
              <a:rPr lang="ar-IQ" sz="1800" dirty="0">
                <a:solidFill>
                  <a:srgbClr val="FF0000"/>
                </a:solidFill>
              </a:rPr>
              <a:t> </a:t>
            </a:r>
            <a:r>
              <a:rPr lang="en-US" sz="1800" dirty="0">
                <a:solidFill>
                  <a:srgbClr val="FF0000"/>
                </a:solidFill>
              </a:rPr>
              <a:t>infrared region</a:t>
            </a:r>
            <a:r>
              <a:rPr lang="ar-IQ" sz="1800" dirty="0">
                <a:solidFill>
                  <a:srgbClr val="FF0000"/>
                </a:solidFill>
              </a:rPr>
              <a:t>.</a:t>
            </a:r>
            <a:br>
              <a:rPr lang="ar-IQ" sz="1800" dirty="0">
                <a:solidFill>
                  <a:srgbClr val="0070C0"/>
                </a:solidFill>
              </a:rPr>
            </a:br>
            <a:r>
              <a:rPr lang="ar-IQ" sz="1800" dirty="0">
                <a:solidFill>
                  <a:srgbClr val="0070C0"/>
                </a:solidFill>
              </a:rPr>
              <a:t>4-طيف اشعة المايكرويف </a:t>
            </a:r>
            <a:r>
              <a:rPr lang="en-US" sz="1800" dirty="0">
                <a:solidFill>
                  <a:srgbClr val="FF0000"/>
                </a:solidFill>
              </a:rPr>
              <a:t>microwave</a:t>
            </a:r>
            <a:r>
              <a:rPr lang="ar-IQ" sz="1800" dirty="0">
                <a:solidFill>
                  <a:srgbClr val="FF0000"/>
                </a:solidFill>
              </a:rPr>
              <a:t>.</a:t>
            </a:r>
            <a:endParaRPr lang="en-US" sz="3200" b="1" dirty="0">
              <a:solidFill>
                <a:srgbClr val="FF0000"/>
              </a:solidFill>
            </a:endParaRPr>
          </a:p>
        </p:txBody>
      </p:sp>
    </p:spTree>
    <p:extLst>
      <p:ext uri="{BB962C8B-B14F-4D97-AF65-F5344CB8AC3E}">
        <p14:creationId xmlns:p14="http://schemas.microsoft.com/office/powerpoint/2010/main" val="177818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34" y="4669536"/>
            <a:ext cx="8596668" cy="1320800"/>
          </a:xfrm>
        </p:spPr>
        <p:txBody>
          <a:bodyPr/>
          <a:lstStyle/>
          <a:p>
            <a:pPr algn="ctr"/>
            <a:r>
              <a:rPr lang="ar-IQ" sz="2800" dirty="0">
                <a:solidFill>
                  <a:srgbClr val="002060"/>
                </a:solidFill>
              </a:rPr>
              <a:t>شكل 2-3 : الطيف الكهرومغناطيسي</a:t>
            </a:r>
            <a:r>
              <a:rPr lang="ar-IQ" sz="3200" dirty="0"/>
              <a:t>   </a:t>
            </a:r>
            <a:endParaRPr lang="en-US" sz="3200" dirty="0"/>
          </a:p>
        </p:txBody>
      </p:sp>
      <p:pic>
        <p:nvPicPr>
          <p:cNvPr id="3" name="Google Shape;105;p16" descr="http://scientific.ma/wp-content/uploads/2015/04/SPECTRE.jpg"/>
          <p:cNvPicPr preferRelativeResize="0">
            <a:picLocks noGrp="1"/>
          </p:cNvPicPr>
          <p:nvPr>
            <p:ph type="body" idx="1"/>
          </p:nvPr>
        </p:nvPicPr>
        <p:blipFill rotWithShape="1">
          <a:blip r:embed="rId2">
            <a:alphaModFix/>
          </a:blip>
          <a:srcRect/>
          <a:stretch/>
        </p:blipFill>
        <p:spPr>
          <a:xfrm>
            <a:off x="472440" y="1453896"/>
            <a:ext cx="9713976" cy="297735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22358931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338</TotalTime>
  <Words>946</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Cambria Math</vt:lpstr>
      <vt:lpstr>Tahoma</vt:lpstr>
      <vt:lpstr>Trebuchet MS</vt:lpstr>
      <vt:lpstr>Wingdings 3</vt:lpstr>
      <vt:lpstr>Facet</vt:lpstr>
      <vt:lpstr>المحاضرةالثانية</vt:lpstr>
      <vt:lpstr>PowerPoint Presentation</vt:lpstr>
      <vt:lpstr> شكل 2-1 يوضح قياس المتحسسات للطاقة المنعكسة او المنبعثة</vt:lpstr>
      <vt:lpstr>الاشعاع الكهرمغناطيسي   electromagnetic radiation</vt:lpstr>
      <vt:lpstr>شكل 2-2 :يوضح الإشعاع الكهرومغناطيسي</vt:lpstr>
      <vt:lpstr>يعتبر اهم مايميز الاشعاع الكهرومغناطيسي هو : 1-الطول الموجيwavelength  : ويرمز له بالرمز لامدا(λ) . ويعرف على انه المسافة الفاصلة بين نقطتين متتاليتين لهما نفس الطور phase على الموجة الواحدة. وحدة قياس الطول الموجي هي المتر واجزاءه مثل النانومتر (〖10〗^(-9)متر)والمايكرومتر(〖10〗^(-6)متر)والسنتمتر (〖10〗^(-2)متر).  2- التردد Frequency:وهو عدد الموجات الكاملة التي ينتجها المصدر في الثانية الواحدة ويرمز له بالرمز(v) ويسمى نيو. يرتبط الطول الموجي مع التردد بالعلاقة التالية:  c=vλ                                               حيث C  تمثل سرعة الضوء  </vt:lpstr>
      <vt:lpstr>شكل 2-3 :يوضح العلاقة بين التردد والطول الموجي</vt:lpstr>
      <vt:lpstr>الطيف الكهرمغناطيسي  Electromagnetic spectrum: هو مصطلح تم وضعه من قبل المختصين للإشارة الى التصنيف الذين وضعوة لجميع أنواع الاشعاعات الكهرمغناطيسية. يبدأ الطيف الكهرومغناطيسي بالأشعاعات ذات الطول الموجي القصير مثل اشعة كاما والاشعة السينية وينتهي بالاشعاعات ذات الاطوال الموجية الطويلة مثل اشعة الراديو والرادار.  يقسم الطيف الكهرمغناطيسي الى عدة اقسام:  1- طيف الاشعة الفوق البنفسجية Ultraviolet region. 2-طيف الاشعة المرئيةvisible region. 3-طيف الاشعة التحت الحمراء infrared region. 4-طيف اشعة المايكرويف microwave.</vt:lpstr>
      <vt:lpstr>شكل 2-3 : الطيف الكهرومغناطيسي   </vt:lpstr>
      <vt:lpstr>1- الطيف المرئي visible region: هي تلك المنطقة من الطيف التي يمكن تمييز اشعاعاتها بالعين المجردة او بآلات التصوير العادية. يقسم هذا النطاق الى عدة اقسام لونية توازي الالوان التي يمكن للعين البشرية تمييزها وهي : 1- اللون البنفسجي 2-الون الأزرق 3- اللون الأخضر  4-اللون الأصفر 5-اللون البرتقالي 6-اللون الأحمر ولقد وجد بان الألوان (الأزرق والاخضر والاحمر ) هي الألوان الأساسية ,اما بقية الألوان فهي تراكيب مختلفة النسب من هذه الثلاثة الأساسية.</vt:lpstr>
      <vt:lpstr>2- طيف الاشعة التحت الحمراء infrared region:  يشغل طيف الاشعة التحت الحمراء المنطقة الواقعة مابين الطول الموجي 0.7 وحتى μm100. تقسم هذه المنطقة الى فرعين: أ- التحت الحمراء المنعكسة Reflacted infrared  وهي مابين 0.7 وحتى µm3. وتمثل الاشعاعات المنعكسة من سطح الأرض وصادرة عن مصدر الطاقة.  ب- التحت الحمراء الحراريةThermal infraredوتتراوح اطوالها مابين 3 الى µm100. وهي الاشعاعات الصادرة عن أي مادة تزيد درجة حرارتها عن الصفر المطلق.  </vt:lpstr>
      <vt:lpstr>3- طيف اشعة المايكرويف Microwave region: تشغل منطقة موجات المايكرويف مابين 1mm  وحتى 1m. وتمثل موجات المايكرويف القصيرة موجات تحت الحمراء الحرارية.اما الطويلة فتمثل موجات الراديو.  يعتبر استخدام اشعة المايكرويف في تطبيقات الإستشعار عن بعد من النوع الفعال والتي لها أهمية خاصة في البلدان الشمالية مثل كندا,حيث تكثر السحب ويصبح من الصعب الاعتماد على الطيف المرئي والاشعة التحت الحمراء . تختلف اشعة المايكرويف عن الطيف المرئي والاشعة التحت الحمراء من حيث ان مردودها لايعتمد على التركيب الفيزيائي والكيميائي لمادة سطح الأرض بقدر مايعتمد على شكلها.  </vt:lpstr>
      <vt:lpstr>PowerPoint Presentation</vt:lpstr>
      <vt:lpstr>مصادر الطيف الكهرمغناطيسيelectrmagnetic sources:  ان كل المواد  ذات درجة حرارة أعلى من الصفر المطلق (0 كلفن ، حيث ن درجة مئوية = ن + 273 كلفن)تشع طاقة كهرومغناطيسية بسبب التحريض الجزيئي molecular agitation.  التحريض هو حركةالجزيئات. هذا يعني أن الشمس ، وكذلك الأرض ، تشعان طاقة فتشكل موجات.   ان المادة  التي تكون قادرة على امتصاص وإعادة بث كل الطاقة الكهرومغناطيسيةيُعرف باسم الجسم الأسود a blackbody.  بالنسبة للأجسام السوداء ، فإن كلا من الابتعاثية ،والامتصاصية تساوي (الحد الأقصى 1).تعتمد كمية الطاقة التي يشعها الجسم على درجة حرارته المطلقةوانبعاثتها ، وهي دالة للطول الموجي. </vt:lpstr>
      <vt:lpstr> في الفيزياء ، يتم تعريف المبدأ من قبل قانون ستيفان بولتزمانStefan-Boltzmann’s Law.:ان الجسم الأسود يشع سلسلة متصلةمن الأطوال الموجية وحسب المرتسم التالي :</vt:lpstr>
      <vt:lpstr>ان المساحة اسفل المنحني تمثل اجمالي الطاقة المنبعثة عند درجة حرارة محددة ,ومن الشكل نستطيع ان نستنتج بأن اعلى درجة حرارة تقابل كمية كبيرة من الاطوال الموجية القصيرة.ان اقصى اشعاع عند درجة حرارة 400 درجة سليزية (673 كلفن) هي حوالي 4 μm ,بينما عند درجة حرارة 1000 درجة سليزية هي حوالي 2.5 μm . ان الاجسام السوداء بالكاد توجد بالطبيعة. حيث ان معظم الأشياء الطبيعية لها انبعاثات أقل من واحد.هذا يعني أن جزءًا فقط ، عادةً ما بين 80-98٪ ، من الطاقة المستقبلة يُعاد إطلاقه.وبالتالي ، يتم امتصاص جزء من الطاقة. وهذه الخاصية الماديةذات صلة ، على سبيل المثال ، بعمليات الاحتباس الحراري.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rafed hasan</cp:lastModifiedBy>
  <cp:revision>48</cp:revision>
  <dcterms:created xsi:type="dcterms:W3CDTF">2022-10-25T20:10:14Z</dcterms:created>
  <dcterms:modified xsi:type="dcterms:W3CDTF">2023-03-14T21:30:45Z</dcterms:modified>
</cp:coreProperties>
</file>